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21"/>
  </p:notesMasterIdLst>
  <p:sldIdLst>
    <p:sldId id="256" r:id="rId4"/>
    <p:sldId id="257" r:id="rId5"/>
    <p:sldId id="260" r:id="rId6"/>
    <p:sldId id="259" r:id="rId7"/>
    <p:sldId id="261" r:id="rId8"/>
    <p:sldId id="263" r:id="rId9"/>
    <p:sldId id="264" r:id="rId10"/>
    <p:sldId id="265" r:id="rId11"/>
    <p:sldId id="268" r:id="rId12"/>
    <p:sldId id="267" r:id="rId13"/>
    <p:sldId id="266" r:id="rId14"/>
    <p:sldId id="269" r:id="rId15"/>
    <p:sldId id="271" r:id="rId16"/>
    <p:sldId id="270" r:id="rId17"/>
    <p:sldId id="274" r:id="rId18"/>
    <p:sldId id="276" r:id="rId19"/>
    <p:sldId id="273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LET, Florence (MIPROF)" initials="RF(" lastIdx="0" clrIdx="0">
    <p:extLst>
      <p:ext uri="{19B8F6BF-5375-455C-9EA6-DF929625EA0E}">
        <p15:presenceInfo xmlns:p15="http://schemas.microsoft.com/office/powerpoint/2012/main" userId="S-1-5-21-27022435-3177379373-3347635678-454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2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5" autoAdjust="0"/>
    <p:restoredTop sz="78285" autoAdjust="0"/>
  </p:normalViewPr>
  <p:slideViewPr>
    <p:cSldViewPr snapToGrid="0">
      <p:cViewPr varScale="1">
        <p:scale>
          <a:sx n="67" d="100"/>
          <a:sy n="67" d="100"/>
        </p:scale>
        <p:origin x="11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1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08552-E81B-47E7-9589-BD60BC2DA69A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9E594-9BB7-415F-A5CB-49669480D1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05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753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37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885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12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980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608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136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884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61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9E594-9BB7-415F-A5CB-49669480D10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04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D735F-856D-FB41-9ABB-196541F83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46862"/>
            <a:ext cx="12192000" cy="1106496"/>
          </a:xfrm>
        </p:spPr>
        <p:txBody>
          <a:bodyPr anchor="ctr">
            <a:normAutofit/>
          </a:bodyPr>
          <a:lstStyle>
            <a:lvl1pPr algn="ctr">
              <a:defRPr sz="5400" b="1" i="0">
                <a:solidFill>
                  <a:schemeClr val="bg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AF432D-F72D-6747-A198-1D9F513D4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4571523"/>
            <a:ext cx="12191999" cy="5513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0" i="0">
                <a:solidFill>
                  <a:schemeClr val="tx1"/>
                </a:solidFill>
                <a:latin typeface="Marianne Medium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01816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57E4A-F77C-0F46-B9C4-72E8025A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19" y="1830369"/>
            <a:ext cx="11788050" cy="835714"/>
          </a:xfrm>
        </p:spPr>
        <p:txBody>
          <a:bodyPr>
            <a:normAutofit/>
          </a:bodyPr>
          <a:lstStyle>
            <a:lvl1pPr>
              <a:defRPr sz="4000" b="1" i="0">
                <a:solidFill>
                  <a:srgbClr val="E2211C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44A4AE-1EB0-0E47-A1A6-1A1A84472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19" y="2912533"/>
            <a:ext cx="11788050" cy="3741653"/>
          </a:xfrm>
        </p:spPr>
        <p:txBody>
          <a:bodyPr>
            <a:normAutofit/>
          </a:bodyPr>
          <a:lstStyle>
            <a:lvl1pPr marL="179388" indent="-179388">
              <a:buClr>
                <a:srgbClr val="E2211C"/>
              </a:buClr>
              <a:tabLst/>
              <a:defRPr sz="1800">
                <a:latin typeface="Marianne" panose="02000000000000000000" pitchFamily="2" charset="0"/>
              </a:defRPr>
            </a:lvl1pPr>
            <a:lvl2pPr marL="179388" indent="-179388">
              <a:buClr>
                <a:srgbClr val="E2211C"/>
              </a:buClr>
              <a:tabLst/>
              <a:defRPr sz="1800">
                <a:latin typeface="Marianne" panose="02000000000000000000" pitchFamily="2" charset="0"/>
              </a:defRPr>
            </a:lvl2pPr>
            <a:lvl3pPr marL="179388" indent="-179388">
              <a:buClr>
                <a:srgbClr val="E2211C"/>
              </a:buClr>
              <a:tabLst/>
              <a:defRPr sz="1800">
                <a:latin typeface="Marianne" panose="02000000000000000000" pitchFamily="2" charset="0"/>
              </a:defRPr>
            </a:lvl3pPr>
            <a:lvl4pPr marL="179388" indent="-179388">
              <a:buClr>
                <a:srgbClr val="E2211C"/>
              </a:buClr>
              <a:tabLst/>
              <a:defRPr sz="1800">
                <a:latin typeface="Marianne" panose="02000000000000000000" pitchFamily="2" charset="0"/>
              </a:defRPr>
            </a:lvl4pPr>
            <a:lvl5pPr marL="179388" indent="-179388">
              <a:buClr>
                <a:srgbClr val="E2211C"/>
              </a:buClr>
              <a:tabLst/>
              <a:defRPr sz="1800">
                <a:latin typeface="Marianne" panose="02000000000000000000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092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F96287-6BCF-1140-8A26-ACA7EE89F8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B23C9F-2C0D-8747-A984-1EEF2B133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B706B4-5E59-FD4A-9E06-A4B9B4952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D1462-CDD7-704E-9E1D-09CFB7F3B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A3ED-CB55-C848-82F6-F1E68A8471A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DA13CF-19AD-8244-B677-BCC7097FB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9D709-285C-B24E-99DF-D793E7693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EB06-05CB-0541-AAD9-31D7F7D8489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5EAC20C-49D0-A844-88AD-1A218287DB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D77AF14-C313-1E41-8A4D-17AB7253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F71AFF-E404-FC44-8B16-0B8899A4B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CCE65C-7AF9-4641-82B5-E43EAF82E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74CB2-5046-974E-AEEE-C073782BCF4F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57E10-B6A8-F449-9CBA-0EE5AA90D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FDDDC-8919-6544-9325-C89BD1170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576AE-46A4-7B44-8E7F-5D34A397F74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684E9F8-F252-FD42-8C5D-3E964A0080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6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378413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r-FR" sz="2000" dirty="0"/>
          </a:p>
          <a:p>
            <a:r>
              <a:rPr lang="fr-FR" sz="2000" dirty="0"/>
              <a:t>Seules les réponses des femmes ont été conservées  dans la section réservée à la victimisation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près de 18% ont été au moins une fois victime de violences au sein du couple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plus de 27% ont été au moins une fois victime de violences sexuelles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plus de 27% de violences physiques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plus de 54% de violences psychologiques</a:t>
            </a:r>
          </a:p>
          <a:p>
            <a:endParaRPr lang="fr-FR" sz="2000" dirty="0">
              <a:solidFill>
                <a:srgbClr val="FF0000"/>
              </a:solidFill>
            </a:endParaRPr>
          </a:p>
          <a:p>
            <a:endParaRPr lang="fr-FR" sz="2000" dirty="0">
              <a:solidFill>
                <a:srgbClr val="FF0000"/>
              </a:solidFill>
            </a:endParaRPr>
          </a:p>
          <a:p>
            <a:endParaRPr lang="fr-FR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638797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/>
          </a:p>
          <a:p>
            <a:pPr algn="ctr"/>
            <a:r>
              <a:rPr lang="fr-FR" sz="2400" b="1" dirty="0"/>
              <a:t>VICTIMATION TOUT AU LONG DE LA VIE</a:t>
            </a:r>
            <a:endParaRPr lang="fr-FR" sz="2400" b="1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2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672352" y="2577423"/>
            <a:ext cx="10703860" cy="420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u="sng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fr-FR" sz="4800" b="1" dirty="0">
                <a:solidFill>
                  <a:srgbClr val="FF0000"/>
                </a:solidFill>
                <a:latin typeface="Marianne" panose="02000000000000000000" pitchFamily="2" charset="0"/>
                <a:ea typeface="+mj-ea"/>
                <a:cs typeface="+mj-cs"/>
              </a:rPr>
              <a:t>L’ENQUÊTE AUPRÈS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fr-FR" sz="4800" b="1" dirty="0">
                <a:solidFill>
                  <a:srgbClr val="FF0000"/>
                </a:solidFill>
                <a:latin typeface="Marianne" panose="02000000000000000000" pitchFamily="2" charset="0"/>
                <a:ea typeface="+mj-ea"/>
                <a:cs typeface="+mj-cs"/>
              </a:rPr>
              <a:t> DE PÉDICURES-PODOLOGUE EN ACTIVITÉ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fr-FR" sz="4800" b="1" dirty="0">
              <a:solidFill>
                <a:srgbClr val="E2211C"/>
              </a:solidFill>
              <a:latin typeface="Marianne" panose="02000000000000000000" pitchFamily="2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fr-FR" sz="4800" b="1" dirty="0">
              <a:solidFill>
                <a:srgbClr val="E2211C"/>
              </a:solidFill>
              <a:latin typeface="Marianne" panose="02000000000000000000" pitchFamily="2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E2211C"/>
              </a:buClr>
            </a:pPr>
            <a:r>
              <a:rPr lang="fr-FR" sz="2800" dirty="0">
                <a:latin typeface="Marianne" panose="02000000000000000000" pitchFamily="2" charset="0"/>
              </a:rPr>
              <a:t>Camille COCHET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fr-FR" sz="4800" b="1" dirty="0">
              <a:solidFill>
                <a:srgbClr val="E2211C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251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018357" y="1638797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>
              <a:solidFill>
                <a:srgbClr val="FF0000"/>
              </a:solidFill>
            </a:endParaRPr>
          </a:p>
          <a:p>
            <a:pPr algn="ctr"/>
            <a:r>
              <a:rPr lang="fr-FR" sz="2400" b="1" dirty="0"/>
              <a:t>PROFILS DES REPONDANTES ET REPONDANTS</a:t>
            </a:r>
            <a:endParaRPr lang="fr-FR" sz="2400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17979" y="3269920"/>
            <a:ext cx="101539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800" dirty="0"/>
              <a:t>  77 % de femmes et  23 % d’hommes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800" dirty="0"/>
              <a:t>  Plus de 84 % exercent en activité libérale</a:t>
            </a:r>
            <a:endParaRPr lang="fr-FR" sz="2800" strike="sngStrike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FF0000"/>
                </a:solidFill>
              </a:rPr>
              <a:t> 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800" dirty="0"/>
              <a:t>  Expérience professionnelle:</a:t>
            </a:r>
          </a:p>
          <a:p>
            <a:pPr marL="989013" indent="-457200">
              <a:buFont typeface="Arial" panose="020B0604020202020204" pitchFamily="34" charset="0"/>
              <a:buChar char="•"/>
            </a:pPr>
            <a:r>
              <a:rPr lang="fr-FR" sz="2800" dirty="0"/>
              <a:t>1/3 ont moins de 10 ans d’expérience professionnelle </a:t>
            </a:r>
          </a:p>
          <a:p>
            <a:pPr marL="989013" indent="-457200">
              <a:buFont typeface="Arial" panose="020B0604020202020204" pitchFamily="34" charset="0"/>
              <a:buChar char="•"/>
            </a:pPr>
            <a:r>
              <a:rPr lang="fr-FR" sz="2800" dirty="0"/>
              <a:t>1/3 entre 10 et 20 ans </a:t>
            </a:r>
          </a:p>
          <a:p>
            <a:pPr marL="989013" indent="-457200">
              <a:buFont typeface="Arial" panose="020B0604020202020204" pitchFamily="34" charset="0"/>
              <a:buChar char="•"/>
            </a:pPr>
            <a:r>
              <a:rPr lang="fr-FR" sz="2800" dirty="0"/>
              <a:t>1/3 plus de 20 ans</a:t>
            </a:r>
          </a:p>
        </p:txBody>
      </p:sp>
    </p:spTree>
    <p:extLst>
      <p:ext uri="{BB962C8B-B14F-4D97-AF65-F5344CB8AC3E}">
        <p14:creationId xmlns:p14="http://schemas.microsoft.com/office/powerpoint/2010/main" val="41453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638797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/>
          </a:p>
          <a:p>
            <a:pPr algn="ctr"/>
            <a:r>
              <a:rPr lang="fr-FR" sz="2400" b="1" dirty="0"/>
              <a:t>LA FORMATION</a:t>
            </a:r>
            <a:endParaRPr lang="fr-FR" sz="2400" u="sng" dirty="0"/>
          </a:p>
          <a:p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5342" y="2726742"/>
            <a:ext cx="11136573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Plus de 90 %  des répondant.e.s </a:t>
            </a:r>
            <a:r>
              <a:rPr lang="fr-FR" sz="2000" dirty="0"/>
              <a:t>ne sont pas formé.e.s sur</a:t>
            </a:r>
          </a:p>
          <a:p>
            <a:pPr marL="723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723900" indent="-342900">
              <a:buFont typeface="Arial" panose="020B0604020202020204" pitchFamily="34" charset="0"/>
              <a:buChar char="•"/>
            </a:pPr>
            <a:r>
              <a:rPr lang="fr-FR" dirty="0"/>
              <a:t>Violences sexuelles</a:t>
            </a:r>
          </a:p>
          <a:p>
            <a:pPr marL="723900" indent="-342900">
              <a:buFont typeface="Arial" panose="020B0604020202020204" pitchFamily="34" charset="0"/>
              <a:buChar char="•"/>
            </a:pPr>
            <a:r>
              <a:rPr lang="fr-FR" dirty="0"/>
              <a:t>Violences au sein du couple</a:t>
            </a:r>
          </a:p>
          <a:p>
            <a:pPr marL="723900" indent="-342900">
              <a:buFont typeface="Arial" panose="020B0604020202020204" pitchFamily="34" charset="0"/>
              <a:buChar char="•"/>
            </a:pPr>
            <a:r>
              <a:rPr lang="fr-FR" dirty="0"/>
              <a:t>Violences psychologiques / verbales</a:t>
            </a:r>
          </a:p>
          <a:p>
            <a:pPr marL="723900" indent="-342900">
              <a:buFont typeface="Arial" panose="020B0604020202020204" pitchFamily="34" charset="0"/>
              <a:buChar char="•"/>
            </a:pPr>
            <a:r>
              <a:rPr lang="fr-FR" dirty="0"/>
              <a:t>Violences physiques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11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b="1" dirty="0"/>
              <a:t> Près de 70 % </a:t>
            </a:r>
            <a:r>
              <a:rPr lang="fr-FR" sz="2000" dirty="0"/>
              <a:t>souhaitent être formé.e.s sur ces violences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 Plus de 60 % </a:t>
            </a:r>
            <a:r>
              <a:rPr lang="fr-FR" sz="2000" dirty="0"/>
              <a:t>pense que la formation les aidera à mieux repérer les victimes</a:t>
            </a:r>
          </a:p>
          <a:p>
            <a:pPr>
              <a:buClr>
                <a:srgbClr val="FF0000"/>
              </a:buClr>
            </a:pPr>
            <a:endParaRPr lang="fr-FR" sz="20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 51 % </a:t>
            </a:r>
            <a:r>
              <a:rPr lang="fr-FR" sz="2000" dirty="0"/>
              <a:t>des répondant.e.s estiment qu’un des principaux obstacles au repérage des violence</a:t>
            </a:r>
            <a:r>
              <a:rPr lang="fr-FR" sz="2000" dirty="0">
                <a:solidFill>
                  <a:srgbClr val="00B050"/>
                </a:solidFill>
              </a:rPr>
              <a:t>s </a:t>
            </a:r>
            <a:r>
              <a:rPr lang="fr-FR" sz="2000" dirty="0"/>
              <a:t>est </a:t>
            </a:r>
            <a:r>
              <a:rPr lang="fr-FR" sz="2000" b="1" dirty="0"/>
              <a:t>l’ABSENCE DE FORMATION</a:t>
            </a:r>
          </a:p>
        </p:txBody>
      </p:sp>
    </p:spTree>
    <p:extLst>
      <p:ext uri="{BB962C8B-B14F-4D97-AF65-F5344CB8AC3E}">
        <p14:creationId xmlns:p14="http://schemas.microsoft.com/office/powerpoint/2010/main" val="295203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204716" y="1696392"/>
            <a:ext cx="1175072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>
              <a:solidFill>
                <a:srgbClr val="FF0000"/>
              </a:solidFill>
            </a:endParaRPr>
          </a:p>
          <a:p>
            <a:pPr algn="ctr"/>
            <a:r>
              <a:rPr lang="fr-FR" sz="2400" b="1" dirty="0"/>
              <a:t>LA PRATIQUE PROFESSIONNELLE :  le repérage des violences </a:t>
            </a:r>
            <a:endParaRPr lang="fr-FR" sz="2400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2352" y="2931459"/>
            <a:ext cx="10832711" cy="4004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000" dirty="0"/>
              <a:t>  Les PP ont été, au cours des 12 derniers mois, </a:t>
            </a:r>
            <a:r>
              <a:rPr lang="fr-FR" sz="2000" u="sng" dirty="0"/>
              <a:t>parfois ou régulièrement </a:t>
            </a:r>
            <a:r>
              <a:rPr lang="fr-FR" sz="2000" dirty="0" err="1"/>
              <a:t>confronté.e.s</a:t>
            </a:r>
            <a:r>
              <a:rPr lang="fr-FR" sz="2000" dirty="0"/>
              <a:t> </a:t>
            </a:r>
          </a:p>
          <a:p>
            <a:pPr marL="5715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Pour près de </a:t>
            </a:r>
            <a:r>
              <a:rPr lang="fr-FR" b="1" dirty="0"/>
              <a:t>20 %</a:t>
            </a:r>
            <a:r>
              <a:rPr lang="fr-FR" dirty="0"/>
              <a:t> d’entre eux à des victimes de </a:t>
            </a:r>
            <a:r>
              <a:rPr lang="fr-FR" b="1" dirty="0"/>
              <a:t>violences sexuelles</a:t>
            </a:r>
          </a:p>
          <a:p>
            <a:pPr marL="5715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Pour </a:t>
            </a:r>
            <a:r>
              <a:rPr lang="fr-FR" b="1" dirty="0"/>
              <a:t>39 % </a:t>
            </a:r>
            <a:r>
              <a:rPr lang="fr-FR" dirty="0"/>
              <a:t>d’entre eux à des victimes de violence </a:t>
            </a:r>
            <a:r>
              <a:rPr lang="fr-FR" b="1" dirty="0"/>
              <a:t>au sein du couple </a:t>
            </a:r>
          </a:p>
          <a:p>
            <a:pPr marL="5715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Pour </a:t>
            </a:r>
            <a:r>
              <a:rPr lang="fr-FR" b="1" dirty="0"/>
              <a:t>51 %</a:t>
            </a:r>
            <a:r>
              <a:rPr lang="fr-FR" dirty="0"/>
              <a:t> d’entre eux à des victimes de </a:t>
            </a:r>
            <a:r>
              <a:rPr lang="fr-FR" b="1" dirty="0"/>
              <a:t>violences psychologiques/verbales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700" b="1" dirty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b="1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000" dirty="0"/>
              <a:t> Parmi les 56 % de PP qui ont repéré des violences:</a:t>
            </a:r>
          </a:p>
          <a:p>
            <a:pPr marL="5588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Dans </a:t>
            </a:r>
            <a:r>
              <a:rPr lang="fr-FR" b="1" dirty="0"/>
              <a:t>60</a:t>
            </a:r>
            <a:r>
              <a:rPr lang="fr-FR" dirty="0"/>
              <a:t>% des cas la patiente a </a:t>
            </a:r>
            <a:r>
              <a:rPr lang="fr-FR" b="1" dirty="0"/>
              <a:t>révélé spontanément les violences</a:t>
            </a:r>
          </a:p>
          <a:p>
            <a:pPr marL="5588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Dans </a:t>
            </a:r>
            <a:r>
              <a:rPr lang="fr-FR" b="1" dirty="0"/>
              <a:t>35%</a:t>
            </a:r>
            <a:r>
              <a:rPr lang="fr-FR" dirty="0"/>
              <a:t> des cas les PP ont eu des </a:t>
            </a:r>
            <a:r>
              <a:rPr lang="fr-FR" b="1" dirty="0"/>
              <a:t>soupçons</a:t>
            </a:r>
          </a:p>
          <a:p>
            <a:pPr marL="55880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dirty="0"/>
              <a:t>Dans </a:t>
            </a:r>
            <a:r>
              <a:rPr lang="fr-FR" b="1" dirty="0"/>
              <a:t>5 %  </a:t>
            </a:r>
            <a:r>
              <a:rPr lang="fr-FR" dirty="0"/>
              <a:t>des cas les </a:t>
            </a:r>
            <a:r>
              <a:rPr lang="fr-FR" b="1" dirty="0"/>
              <a:t>PP ont abordé eux-mêmes</a:t>
            </a:r>
            <a:r>
              <a:rPr lang="fr-FR" dirty="0"/>
              <a:t> le sujet de l’existence de violences passées ou présentes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8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791031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/>
          </a:p>
          <a:p>
            <a:pPr algn="ctr"/>
            <a:r>
              <a:rPr lang="fr-FR" sz="2400" b="1" dirty="0"/>
              <a:t>LA PRATIQUE PROFESSIONNELLE</a:t>
            </a:r>
            <a:endParaRPr lang="fr-FR" sz="2400" u="sng" dirty="0"/>
          </a:p>
          <a:p>
            <a:endParaRPr lang="fr-FR" u="sng" dirty="0"/>
          </a:p>
        </p:txBody>
      </p:sp>
      <p:sp>
        <p:nvSpPr>
          <p:cNvPr id="2" name="Rectangle 1"/>
          <p:cNvSpPr/>
          <p:nvPr/>
        </p:nvSpPr>
        <p:spPr>
          <a:xfrm>
            <a:off x="876430" y="3485457"/>
            <a:ext cx="107075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fr-FR" sz="10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dirty="0"/>
              <a:t>Plus de </a:t>
            </a:r>
            <a:r>
              <a:rPr lang="fr-FR" sz="2400" b="1" dirty="0"/>
              <a:t>78 %</a:t>
            </a:r>
            <a:r>
              <a:rPr lang="fr-FR" sz="2400" dirty="0"/>
              <a:t> des PP sont intéressé.e.s ou très intéressé.e.s à </a:t>
            </a:r>
            <a:r>
              <a:rPr lang="fr-FR" sz="2400" b="1" dirty="0"/>
              <a:t>repérer et conseiller/orienter les victimes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b="1" dirty="0"/>
              <a:t>7</a:t>
            </a:r>
            <a:r>
              <a:rPr lang="fr-FR" sz="2400" dirty="0"/>
              <a:t> PP </a:t>
            </a:r>
            <a:r>
              <a:rPr lang="fr-FR" sz="2400" b="1" dirty="0"/>
              <a:t>sur 10 </a:t>
            </a:r>
            <a:r>
              <a:rPr lang="fr-FR" sz="2400" dirty="0"/>
              <a:t>estiment </a:t>
            </a:r>
            <a:r>
              <a:rPr lang="fr-FR" sz="2400" b="1" dirty="0"/>
              <a:t>avoir un rôle dans la prise en charge globale</a:t>
            </a:r>
            <a:r>
              <a:rPr lang="fr-FR" sz="2400" dirty="0"/>
              <a:t> des femmes victimes de violences</a:t>
            </a:r>
          </a:p>
        </p:txBody>
      </p:sp>
    </p:spTree>
    <p:extLst>
      <p:ext uri="{BB962C8B-B14F-4D97-AF65-F5344CB8AC3E}">
        <p14:creationId xmlns:p14="http://schemas.microsoft.com/office/powerpoint/2010/main" val="275999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638797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>
              <a:solidFill>
                <a:srgbClr val="FF0000"/>
              </a:solidFill>
            </a:endParaRPr>
          </a:p>
          <a:p>
            <a:pPr algn="ctr"/>
            <a:r>
              <a:rPr lang="fr-FR" sz="2400" b="1" dirty="0"/>
              <a:t>LA PRATIQUE PROFESSIONNELLE</a:t>
            </a:r>
            <a:endParaRPr lang="fr-FR" sz="2400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4900" y="3031132"/>
            <a:ext cx="1088314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dirty="0"/>
              <a:t>Plus de </a:t>
            </a:r>
            <a:r>
              <a:rPr lang="fr-FR" sz="2400" b="1" dirty="0"/>
              <a:t>80 % </a:t>
            </a:r>
            <a:r>
              <a:rPr lang="fr-FR" sz="2400" dirty="0"/>
              <a:t>des pédicures-podologues ayant rencontré des victimes de : </a:t>
            </a:r>
          </a:p>
          <a:p>
            <a:pPr marL="723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Violences sexuelles</a:t>
            </a:r>
          </a:p>
          <a:p>
            <a:pPr marL="723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Violences au sein du couple</a:t>
            </a:r>
          </a:p>
          <a:p>
            <a:pPr marL="723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Violences psychologiques / verbales</a:t>
            </a:r>
          </a:p>
          <a:p>
            <a:pPr marL="723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Violences physiques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dirty="0"/>
              <a:t>Se sont sentis  </a:t>
            </a:r>
            <a:r>
              <a:rPr lang="fr-FR" sz="2400" b="1" dirty="0"/>
              <a:t>insuffisamment voire pas du tout </a:t>
            </a:r>
            <a:r>
              <a:rPr lang="fr-FR" sz="2400" b="1" dirty="0" err="1"/>
              <a:t>préparé.e.s</a:t>
            </a:r>
            <a:r>
              <a:rPr lang="fr-FR" sz="2400" b="1" dirty="0"/>
              <a:t> </a:t>
            </a:r>
            <a:r>
              <a:rPr lang="fr-FR" sz="2400" dirty="0"/>
              <a:t>face à ces situations </a:t>
            </a:r>
          </a:p>
        </p:txBody>
      </p:sp>
    </p:spTree>
    <p:extLst>
      <p:ext uri="{BB962C8B-B14F-4D97-AF65-F5344CB8AC3E}">
        <p14:creationId xmlns:p14="http://schemas.microsoft.com/office/powerpoint/2010/main" val="29734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982099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pédicures-podologues en activité</a:t>
            </a:r>
          </a:p>
          <a:p>
            <a:pPr algn="ctr"/>
            <a:endParaRPr lang="fr-FR" u="sng" dirty="0"/>
          </a:p>
          <a:p>
            <a:pPr algn="ctr"/>
            <a:r>
              <a:rPr lang="fr-FR" sz="2400" b="1" dirty="0"/>
              <a:t>VICTIMATION AU COURS DE LA VIE</a:t>
            </a:r>
            <a:endParaRPr lang="fr-FR" sz="2400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2352" y="3608382"/>
            <a:ext cx="102466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b="1" dirty="0"/>
              <a:t>Plus de 24 % </a:t>
            </a:r>
            <a:r>
              <a:rPr lang="fr-FR" sz="2400" dirty="0"/>
              <a:t>ont été au moins 1 fois victime de violences sexuelles</a:t>
            </a:r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b="1" dirty="0"/>
              <a:t>Près de 20 % </a:t>
            </a:r>
            <a:r>
              <a:rPr lang="fr-FR" sz="2400" dirty="0"/>
              <a:t>de violences au sein du couple</a:t>
            </a:r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b="1" dirty="0"/>
              <a:t>Près de 20 % </a:t>
            </a:r>
            <a:r>
              <a:rPr lang="fr-FR" sz="2400" dirty="0"/>
              <a:t>de harcèlement sexuel</a:t>
            </a:r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450850" indent="-4508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r-FR" sz="2400" b="1" dirty="0"/>
              <a:t>Plus de 48 % </a:t>
            </a:r>
            <a:r>
              <a:rPr lang="fr-FR" sz="2400" dirty="0"/>
              <a:t>de violences psychologiques</a:t>
            </a:r>
          </a:p>
        </p:txBody>
      </p:sp>
    </p:spTree>
    <p:extLst>
      <p:ext uri="{BB962C8B-B14F-4D97-AF65-F5344CB8AC3E}">
        <p14:creationId xmlns:p14="http://schemas.microsoft.com/office/powerpoint/2010/main" val="387136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84C5BF-B4E6-304B-AF86-A9B737FB0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27996"/>
            <a:ext cx="12192000" cy="1106496"/>
          </a:xfrm>
        </p:spPr>
        <p:txBody>
          <a:bodyPr/>
          <a:lstStyle/>
          <a:p>
            <a:r>
              <a:rPr lang="fr-FR" dirty="0"/>
              <a:t>Résultats des enquêtes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BC9C52-09E8-DA42-A577-D3DBC645D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" y="3943725"/>
            <a:ext cx="12191999" cy="2286477"/>
          </a:xfrm>
        </p:spPr>
        <p:txBody>
          <a:bodyPr>
            <a:noAutofit/>
          </a:bodyPr>
          <a:lstStyle/>
          <a:p>
            <a:r>
              <a:rPr lang="fr-FR" sz="3600" dirty="0"/>
              <a:t>Auprès des </a:t>
            </a:r>
          </a:p>
          <a:p>
            <a:r>
              <a:rPr lang="fr-FR" sz="3600" dirty="0"/>
              <a:t>Étudiantes et étudiants pédicures-podologues</a:t>
            </a:r>
          </a:p>
          <a:p>
            <a:r>
              <a:rPr lang="fr-FR" sz="3600" dirty="0"/>
              <a:t>&amp;</a:t>
            </a:r>
          </a:p>
          <a:p>
            <a:r>
              <a:rPr lang="fr-FR" sz="3600" dirty="0"/>
              <a:t>Pédicures-podologues en activité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57EA814-40D6-3646-99F6-A157872A0CDB}"/>
              </a:ext>
            </a:extLst>
          </p:cNvPr>
          <p:cNvCxnSpPr>
            <a:cxnSpLocks/>
          </p:cNvCxnSpPr>
          <p:nvPr/>
        </p:nvCxnSpPr>
        <p:spPr>
          <a:xfrm>
            <a:off x="4787263" y="3712436"/>
            <a:ext cx="2617470" cy="0"/>
          </a:xfrm>
          <a:prstGeom prst="line">
            <a:avLst/>
          </a:prstGeom>
          <a:ln w="38100">
            <a:solidFill>
              <a:schemeClr val="bg1">
                <a:alpha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93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489BB-3BDC-B64E-AE8B-D631DDBBC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976" y="1642109"/>
            <a:ext cx="10408024" cy="110109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Méthodologie pour les deux enquêtes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975" y="2945106"/>
            <a:ext cx="10701451" cy="3684494"/>
          </a:xfrm>
        </p:spPr>
        <p:txBody>
          <a:bodyPr>
            <a:normAutofit fontScale="85000" lnSpcReduction="20000"/>
          </a:bodyPr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fr-FR" sz="2000" b="1" dirty="0"/>
              <a:t>  </a:t>
            </a:r>
            <a:r>
              <a:rPr lang="fr-FR" sz="2100" b="1" dirty="0"/>
              <a:t>Questionnaires élaborés par le groupe de travail </a:t>
            </a:r>
          </a:p>
          <a:p>
            <a:pPr marL="450850">
              <a:buClrTx/>
            </a:pPr>
            <a:r>
              <a:rPr lang="fr-FR" sz="2100" dirty="0"/>
              <a:t>Ordre National des pédicures-podologues</a:t>
            </a:r>
          </a:p>
          <a:p>
            <a:pPr marL="450850">
              <a:buClrTx/>
            </a:pPr>
            <a:r>
              <a:rPr lang="fr-FR" sz="2100" dirty="0"/>
              <a:t>Conseils régionaux et interrégionaux de l’ordre des pédicures-podologue d’Auvergne-Rhône-Alpes, d’Ile de France et d’Occitanie</a:t>
            </a:r>
          </a:p>
          <a:p>
            <a:pPr marL="450850">
              <a:buClrTx/>
            </a:pPr>
            <a:r>
              <a:rPr lang="fr-FR" sz="2100" dirty="0"/>
              <a:t>Syndicat national des Instituts de formation en pédicurie-podologie – SNIFPP</a:t>
            </a:r>
          </a:p>
          <a:p>
            <a:pPr marL="450850">
              <a:buClrTx/>
            </a:pPr>
            <a:r>
              <a:rPr lang="fr-FR" sz="2100" dirty="0"/>
              <a:t>Fédération Nationale des Étudiants – FNEP</a:t>
            </a:r>
          </a:p>
          <a:p>
            <a:pPr marL="450850">
              <a:buClrTx/>
            </a:pPr>
            <a:r>
              <a:rPr lang="fr-FR" sz="2100" dirty="0"/>
              <a:t>Ministère des Solidarités et de la Santé - la Direction Générale de l’Offre de Soins (DGOS)</a:t>
            </a:r>
          </a:p>
          <a:p>
            <a:pPr marL="450850">
              <a:buClrTx/>
            </a:pPr>
            <a:r>
              <a:rPr lang="fr-FR" sz="2100" dirty="0"/>
              <a:t>MIPROF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fr-FR" sz="200" dirty="0"/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fr-FR" sz="2100" b="1" dirty="0"/>
              <a:t>  Via Google drive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fr-FR" sz="2100" b="1" dirty="0"/>
              <a:t>  Questionnaires diffusés via l’ONPP et la FNEP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fr-FR" sz="2100" b="1" dirty="0"/>
              <a:t>  Sur volontariat/sans construction d’échantillon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0022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489BB-3BDC-B64E-AE8B-D631DDBBC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19" y="2502722"/>
            <a:ext cx="11868950" cy="2311325"/>
          </a:xfrm>
        </p:spPr>
        <p:txBody>
          <a:bodyPr>
            <a:normAutofit/>
          </a:bodyPr>
          <a:lstStyle/>
          <a:p>
            <a:pPr algn="ctr"/>
            <a:r>
              <a:rPr lang="fr-FR" sz="4800" dirty="0"/>
              <a:t>L’enquête auprès </a:t>
            </a:r>
            <a:br>
              <a:rPr lang="fr-FR" sz="4800" dirty="0"/>
            </a:br>
            <a:r>
              <a:rPr lang="fr-FR" sz="4800" dirty="0"/>
              <a:t>des étudiantes et étudiants </a:t>
            </a:r>
            <a:br>
              <a:rPr lang="fr-FR" sz="4800" dirty="0"/>
            </a:br>
            <a:r>
              <a:rPr lang="fr-FR" sz="4800" dirty="0"/>
              <a:t>pédicures- podologues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950" y="5486400"/>
            <a:ext cx="11788050" cy="10219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dirty="0"/>
              <a:t>Parfait PENKA </a:t>
            </a:r>
          </a:p>
        </p:txBody>
      </p:sp>
    </p:spTree>
    <p:extLst>
      <p:ext uri="{BB962C8B-B14F-4D97-AF65-F5344CB8AC3E}">
        <p14:creationId xmlns:p14="http://schemas.microsoft.com/office/powerpoint/2010/main" val="416945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2931459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85,5 % de femmes,  14,5 % d’hommes</a:t>
            </a:r>
          </a:p>
          <a:p>
            <a:pPr marL="0" indent="0">
              <a:buNone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L'échantillon est représentatif des 3 niveaux d’études</a:t>
            </a:r>
          </a:p>
          <a:p>
            <a:pPr marL="0" indent="0">
              <a:buNone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 92% des répondant.e.s ont moins de 25 ans </a:t>
            </a:r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731130"/>
            <a:ext cx="6232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/>
          </a:p>
          <a:p>
            <a:pPr algn="ctr"/>
            <a:r>
              <a:rPr lang="fr-FR" sz="2400" b="1" dirty="0"/>
              <a:t>PROFILS DES REPONDANTES ET REPONDANTS </a:t>
            </a:r>
            <a:r>
              <a:rPr lang="fr-FR" sz="2400" b="1" u="sng" dirty="0"/>
              <a:t> </a:t>
            </a:r>
          </a:p>
          <a:p>
            <a:endParaRPr lang="fr-FR" sz="2400" u="sng" dirty="0"/>
          </a:p>
        </p:txBody>
      </p:sp>
    </p:spTree>
    <p:extLst>
      <p:ext uri="{BB962C8B-B14F-4D97-AF65-F5344CB8AC3E}">
        <p14:creationId xmlns:p14="http://schemas.microsoft.com/office/powerpoint/2010/main" val="38104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1" y="3321204"/>
            <a:ext cx="11115697" cy="298524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De  83 % et  89%  des répondant.e.s ne sont pas formé.e.s aux</a:t>
            </a:r>
          </a:p>
          <a:p>
            <a:pPr marL="900113" indent="-342900">
              <a:tabLst>
                <a:tab pos="982663" algn="l"/>
              </a:tabLst>
            </a:pPr>
            <a:r>
              <a:rPr lang="fr-FR" sz="2000" dirty="0"/>
              <a:t>Violences au sein du couple</a:t>
            </a:r>
          </a:p>
          <a:p>
            <a:pPr marL="900113" indent="-342900"/>
            <a:r>
              <a:rPr lang="fr-FR" sz="2000" dirty="0"/>
              <a:t>Violences sexuelles</a:t>
            </a:r>
          </a:p>
          <a:p>
            <a:pPr marL="900113" indent="-342900"/>
            <a:r>
              <a:rPr lang="fr-FR" sz="2000" dirty="0"/>
              <a:t>Violences psychologiques/verbales</a:t>
            </a:r>
          </a:p>
          <a:p>
            <a:pPr marL="900113" indent="-342900"/>
            <a:r>
              <a:rPr lang="fr-FR" sz="2000" dirty="0"/>
              <a:t>Violences physiques</a:t>
            </a:r>
          </a:p>
          <a:p>
            <a:pPr marL="342900" indent="-342900"/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Les formations reçues &lt; 3 h </a:t>
            </a: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0" y="1681848"/>
            <a:ext cx="6232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/>
          </a:p>
          <a:p>
            <a:pPr algn="ctr"/>
            <a:r>
              <a:rPr lang="fr-FR" sz="2400" b="1" dirty="0"/>
              <a:t>ETAT DES LIEUX DE LA FORMATION </a:t>
            </a:r>
            <a:r>
              <a:rPr lang="fr-FR" sz="2400" b="1" u="sng" dirty="0"/>
              <a:t> </a:t>
            </a:r>
          </a:p>
          <a:p>
            <a:pPr algn="ctr"/>
            <a:endParaRPr lang="fr-FR" b="1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5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3111690"/>
            <a:ext cx="11115697" cy="2805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Plus de 9 étudiant.e.s sur 10 souhaitent être formé.e.s sur :</a:t>
            </a:r>
          </a:p>
          <a:p>
            <a:pPr algn="ctr"/>
            <a:endParaRPr lang="fr-FR" sz="20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2000" dirty="0"/>
              <a:t>Violences au sein du couple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2000" dirty="0"/>
              <a:t>Violences sexuelles</a:t>
            </a:r>
          </a:p>
          <a:p>
            <a:pPr marL="627063" indent="-627063">
              <a:buFont typeface="Wingdings" panose="05000000000000000000" pitchFamily="2" charset="2"/>
              <a:buChar char="q"/>
            </a:pPr>
            <a:r>
              <a:rPr lang="fr-FR" sz="2000" dirty="0"/>
              <a:t>Violences psychologiques/verbales</a:t>
            </a:r>
          </a:p>
          <a:p>
            <a:pPr marL="627063" indent="-627063">
              <a:buFont typeface="Wingdings" panose="05000000000000000000" pitchFamily="2" charset="2"/>
              <a:buChar char="q"/>
            </a:pPr>
            <a:r>
              <a:rPr lang="fr-FR" sz="2000" dirty="0"/>
              <a:t>Violences physiques</a:t>
            </a:r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819028"/>
            <a:ext cx="6232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/>
          </a:p>
          <a:p>
            <a:pPr algn="ctr"/>
            <a:r>
              <a:rPr lang="fr-FR" sz="2400" b="1" dirty="0"/>
              <a:t>LE BESOIN DE FORMATION</a:t>
            </a:r>
            <a:endParaRPr lang="fr-FR" sz="2400" b="1" u="sng" dirty="0"/>
          </a:p>
          <a:p>
            <a:endParaRPr lang="fr-FR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0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1" y="3274761"/>
            <a:ext cx="11115697" cy="2985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/>
              <a:t> de 74 % et 83 % des répondant.e.s ayant rencontré une victime de ces violences pendant leur stage se sont estimé.e.s insuffisamment préparé ou ne savaient pas comment réagir</a:t>
            </a:r>
          </a:p>
          <a:p>
            <a:endParaRPr lang="fr-FR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/>
              <a:t>Plus de 98% de l’ensemble des répondant.e.s pensent avoir un rôle à jouer dans le repérage &amp; l’orientation des victimes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3113891" y="1982099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>
              <a:solidFill>
                <a:srgbClr val="FF0000"/>
              </a:solidFill>
            </a:endParaRPr>
          </a:p>
          <a:p>
            <a:pPr algn="ctr"/>
            <a:r>
              <a:rPr lang="fr-FR" sz="2400" b="1" dirty="0"/>
              <a:t>LA PRATIQUE PROFESSIONNELLE</a:t>
            </a:r>
            <a:endParaRPr lang="fr-FR" sz="2400" b="1" u="sng" dirty="0">
              <a:solidFill>
                <a:srgbClr val="FF0000"/>
              </a:solidFill>
            </a:endParaRPr>
          </a:p>
          <a:p>
            <a:endParaRPr lang="fr-FR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6569D-0590-894C-968D-9B8C24FF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633" y="3083692"/>
            <a:ext cx="10900543" cy="34921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fr-FR" sz="2000" dirty="0"/>
          </a:p>
          <a:p>
            <a:r>
              <a:rPr lang="fr-FR" sz="2000" dirty="0"/>
              <a:t>Seules les réponses des femmes ont été conservées dans la section réservée à la victimisation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34% ont subi des propos sexistes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6% ont été victimes de bizutages à caractère sexuel, violent, dégradant et humiliant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3% ont vécu du harcèlement sexuel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/>
              <a:t>3% ont subi des violences sexuelles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86596" y="1791030"/>
            <a:ext cx="62326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/>
              <a:t>Enquête étudiantes et étudiants pédicures-podologues</a:t>
            </a:r>
          </a:p>
          <a:p>
            <a:endParaRPr lang="fr-FR" u="sng" dirty="0"/>
          </a:p>
          <a:p>
            <a:pPr algn="ctr"/>
            <a:r>
              <a:rPr lang="fr-FR" sz="2400" b="1" dirty="0"/>
              <a:t>VICTIMATION Á L’INSTITUT OU EN STAGE</a:t>
            </a:r>
            <a:endParaRPr lang="fr-FR" sz="2400" b="1" u="sng" dirty="0"/>
          </a:p>
          <a:p>
            <a:endParaRPr lang="fr-FR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0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UVER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RE-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-COURAN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887</Words>
  <Application>Microsoft Office PowerPoint</Application>
  <PresentationFormat>Grand écran</PresentationFormat>
  <Paragraphs>165</Paragraphs>
  <Slides>17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Marianne</vt:lpstr>
      <vt:lpstr>Marianne Medium</vt:lpstr>
      <vt:lpstr>Wingdings</vt:lpstr>
      <vt:lpstr>COUVERTURE</vt:lpstr>
      <vt:lpstr>TITRE-PRESENTATION</vt:lpstr>
      <vt:lpstr>SLIDE-COURANTE</vt:lpstr>
      <vt:lpstr>Présentation PowerPoint</vt:lpstr>
      <vt:lpstr>Résultats des enquêtes</vt:lpstr>
      <vt:lpstr>Méthodologie pour les deux enquêtes</vt:lpstr>
      <vt:lpstr>L’enquête auprès  des étudiantes et étudiants  pédicures- podologues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ROLLET, Florence (MIPROF)</dc:creator>
  <cp:lastModifiedBy>Camille Cochet</cp:lastModifiedBy>
  <cp:revision>68</cp:revision>
  <dcterms:created xsi:type="dcterms:W3CDTF">2020-11-09T17:16:40Z</dcterms:created>
  <dcterms:modified xsi:type="dcterms:W3CDTF">2021-12-07T16:54:11Z</dcterms:modified>
</cp:coreProperties>
</file>